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Tickets resolved</c:v>
                </c:pt>
              </c:strCache>
            </c:strRef>
          </c:tx>
          <c:spPr>
            <a:solidFill>
              <a:srgbClr val="4F46E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33415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[Month 1]</c:v>
                  </c:pt>
                  <c:pt idx="1">
                    <c:v>[Month 2]</c:v>
                  </c:pt>
                  <c:pt idx="2">
                    <c:v>[Month 3]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</c:v>
                </c:pt>
                <c:pt idx="1">
                  <c:v>44</c:v>
                </c:pt>
                <c:pt idx="2">
                  <c:v>46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33415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every [bracketed] field. Keep this meeting to 45–60 minutes; this deck is the agenda.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Pull these from your PSA. Three months of data beats one — show the trend.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slide that sells refresh projects. Export the per-client PDF from eoltracking.com and lift the numbers straight 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 with risk avoided, not hardware specs. Tie each item to the lifecycle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566928" cy="566928"/>
          </a:xfrm>
          <a:prstGeom prst="roundRect">
            <a:avLst>
              <a:gd name="adj" fmla="val 22581"/>
            </a:avLst>
          </a:prstGeom>
          <a:solidFill>
            <a:srgbClr val="292B31"/>
          </a:solidFill>
          <a:ln w="12700">
            <a:solidFill>
              <a:srgbClr val="595D6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658368"/>
            <a:ext cx="347472" cy="347472"/>
          </a:xfrm>
          <a:prstGeom prst="arc">
            <a:avLst>
              <a:gd name="adj1" fmla="val 16200000"/>
              <a:gd name="adj2" fmla="val 6300000"/>
            </a:avLst>
          </a:prstGeom>
          <a:noFill/>
          <a:ln w="38100">
            <a:solidFill>
              <a:srgbClr val="B5ABF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34440" y="62179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MSP Logo]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246888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342900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B5AB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[Client Name]  ·  Q_ 20__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5852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[Name] · [date]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3774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48640" y="33832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5AB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name]  ·  [email]  ·  [phone]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60350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lifecycle data in this deck is tracked with EOL Tracking — eoltracking.com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 today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75488" cy="475488"/>
          </a:xfrm>
          <a:prstGeom prst="ellipse">
            <a:avLst/>
          </a:prstGeom>
          <a:solidFill>
            <a:srgbClr val="EEF2F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6916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34440" y="1664208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234440" y="195681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quarter in four numbers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2624328"/>
            <a:ext cx="475488" cy="475488"/>
          </a:xfrm>
          <a:prstGeom prst="ellipse">
            <a:avLst/>
          </a:prstGeom>
          <a:solidFill>
            <a:srgbClr val="EEF2FF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62432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234440" y="2596896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performance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889504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Tickets, response times, SLA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557016"/>
            <a:ext cx="475488" cy="475488"/>
          </a:xfrm>
          <a:prstGeom prst="ellipse">
            <a:avLst/>
          </a:prstGeom>
          <a:solidFill>
            <a:srgbClr val="EEF2FF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55701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34440" y="3529584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lifecycle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234440" y="382219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healthy, what's expiring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489704"/>
            <a:ext cx="475488" cy="475488"/>
          </a:xfrm>
          <a:prstGeom prst="ellipse">
            <a:avLst/>
          </a:prstGeom>
          <a:solidFill>
            <a:srgbClr val="EEF2FF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4897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34440" y="4462272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234440" y="47548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Proposed refreshes &amp; projects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422392"/>
            <a:ext cx="475488" cy="475488"/>
          </a:xfrm>
          <a:prstGeom prst="ellipse">
            <a:avLst/>
          </a:prstGeom>
          <a:solidFill>
            <a:srgbClr val="EEF2FF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542239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34440" y="539496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 &amp; next steps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234440" y="568756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quarter, owners, dates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quarter in four numbers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2633472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148840"/>
            <a:ext cx="22677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[99.9%]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77240" y="3017520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Uptime across monitored systems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01568" y="1828800"/>
            <a:ext cx="2633472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/>
        </p:spPr>
      </p:sp>
      <p:sp>
        <p:nvSpPr>
          <p:cNvPr id="8" name="Text 6"/>
          <p:cNvSpPr/>
          <p:nvPr/>
        </p:nvSpPr>
        <p:spPr>
          <a:xfrm>
            <a:off x="3584448" y="2148840"/>
            <a:ext cx="22677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[142]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630168" y="3017520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Tickets resolved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54496" y="1828800"/>
            <a:ext cx="2633472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/>
        </p:spPr>
      </p:sp>
      <p:sp>
        <p:nvSpPr>
          <p:cNvPr id="11" name="Text 9"/>
          <p:cNvSpPr/>
          <p:nvPr/>
        </p:nvSpPr>
        <p:spPr>
          <a:xfrm>
            <a:off x="6437376" y="2148840"/>
            <a:ext cx="22677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[96%]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6483096" y="3017520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SLA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9107424" y="1828800"/>
            <a:ext cx="2633472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/>
        </p:spPr>
      </p:sp>
      <p:sp>
        <p:nvSpPr>
          <p:cNvPr id="14" name="Text 12"/>
          <p:cNvSpPr/>
          <p:nvPr/>
        </p:nvSpPr>
        <p:spPr>
          <a:xfrm>
            <a:off x="9290304" y="2148840"/>
            <a:ext cx="22677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[3]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9336024" y="3017520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 reaching end-of-life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4297680"/>
            <a:ext cx="110642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Highlights: </a:t>
            </a:r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[Two or three sentences on the quarter's wins, incidents handled, and one thing to watch. Keep it business language — outcomes, not tooling.]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PERFORMANCE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Tickets &amp; response, month by month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737360"/>
          <a:ext cx="658368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98080" y="1783080"/>
            <a:ext cx="4114800" cy="822960"/>
          </a:xfrm>
          <a:prstGeom prst="roundRect">
            <a:avLst>
              <a:gd name="adj" fmla="val 8889"/>
            </a:avLst>
          </a:prstGeom>
          <a:solidFill>
            <a:srgbClr val="F1F5F9"/>
          </a:solidFill>
          <a:ln/>
        </p:spPr>
      </p:sp>
      <p:sp>
        <p:nvSpPr>
          <p:cNvPr id="6" name="Text 3"/>
          <p:cNvSpPr/>
          <p:nvPr/>
        </p:nvSpPr>
        <p:spPr>
          <a:xfrm>
            <a:off x="7726680" y="18928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Avg. first response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726680" y="213055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[38 min]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7498080" y="2752344"/>
            <a:ext cx="4114800" cy="822960"/>
          </a:xfrm>
          <a:prstGeom prst="roundRect">
            <a:avLst>
              <a:gd name="adj" fmla="val 8889"/>
            </a:avLst>
          </a:prstGeom>
          <a:solidFill>
            <a:srgbClr val="F1F5F9"/>
          </a:solidFill>
          <a:ln/>
        </p:spPr>
      </p:sp>
      <p:sp>
        <p:nvSpPr>
          <p:cNvPr id="9" name="Text 6"/>
          <p:cNvSpPr/>
          <p:nvPr/>
        </p:nvSpPr>
        <p:spPr>
          <a:xfrm>
            <a:off x="7726680" y="28620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Avg. resolution time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26680" y="3099816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[4.2 h]</a:t>
            </a:r>
            <a:endParaRPr lang="en-US" sz="1900" dirty="0"/>
          </a:p>
        </p:txBody>
      </p:sp>
      <p:sp>
        <p:nvSpPr>
          <p:cNvPr id="11" name="Shape 8"/>
          <p:cNvSpPr/>
          <p:nvPr/>
        </p:nvSpPr>
        <p:spPr>
          <a:xfrm>
            <a:off x="7498080" y="3721608"/>
            <a:ext cx="4114800" cy="822960"/>
          </a:xfrm>
          <a:prstGeom prst="roundRect">
            <a:avLst>
              <a:gd name="adj" fmla="val 8889"/>
            </a:avLst>
          </a:prstGeom>
          <a:solidFill>
            <a:srgbClr val="F1F5F9"/>
          </a:solidFill>
          <a:ln/>
        </p:spPr>
      </p:sp>
      <p:sp>
        <p:nvSpPr>
          <p:cNvPr id="12" name="Text 9"/>
          <p:cNvSpPr/>
          <p:nvPr/>
        </p:nvSpPr>
        <p:spPr>
          <a:xfrm>
            <a:off x="7726680" y="383133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 compliance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7726680" y="406908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[96%]</a:t>
            </a:r>
            <a:endParaRPr lang="en-US" sz="1900" dirty="0"/>
          </a:p>
        </p:txBody>
      </p:sp>
      <p:sp>
        <p:nvSpPr>
          <p:cNvPr id="14" name="Shape 11"/>
          <p:cNvSpPr/>
          <p:nvPr/>
        </p:nvSpPr>
        <p:spPr>
          <a:xfrm>
            <a:off x="7498080" y="4690872"/>
            <a:ext cx="4114800" cy="822960"/>
          </a:xfrm>
          <a:prstGeom prst="roundRect">
            <a:avLst>
              <a:gd name="adj" fmla="val 8889"/>
            </a:avLst>
          </a:prstGeom>
          <a:solidFill>
            <a:srgbClr val="F1F5F9"/>
          </a:solidFill>
          <a:ln/>
        </p:spPr>
      </p:sp>
      <p:sp>
        <p:nvSpPr>
          <p:cNvPr id="15" name="Text 12"/>
          <p:cNvSpPr/>
          <p:nvPr/>
        </p:nvSpPr>
        <p:spPr>
          <a:xfrm>
            <a:off x="7726680" y="48006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726680" y="503834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[2]</a:t>
            </a:r>
            <a:endParaRPr lang="en-US" sz="1900" dirty="0"/>
          </a:p>
        </p:txBody>
      </p:sp>
      <p:sp>
        <p:nvSpPr>
          <p:cNvPr id="17" name="Text 14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LIFECYCLE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health at a glance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2633472" cy="1600200"/>
          </a:xfrm>
          <a:prstGeom prst="roundRect">
            <a:avLst>
              <a:gd name="adj" fmla="val 5714"/>
            </a:avLst>
          </a:prstGeom>
          <a:solidFill>
            <a:srgbClr val="F1F5F9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874520"/>
            <a:ext cx="22677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[42]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49808" y="2606040"/>
            <a:ext cx="22311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assets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401568" y="1691640"/>
            <a:ext cx="2633472" cy="1600200"/>
          </a:xfrm>
          <a:prstGeom prst="roundRect">
            <a:avLst>
              <a:gd name="adj" fmla="val 5714"/>
            </a:avLst>
          </a:prstGeom>
          <a:solidFill>
            <a:srgbClr val="FEF2F2"/>
          </a:solidFill>
          <a:ln/>
        </p:spPr>
      </p:sp>
      <p:sp>
        <p:nvSpPr>
          <p:cNvPr id="8" name="Text 6"/>
          <p:cNvSpPr/>
          <p:nvPr/>
        </p:nvSpPr>
        <p:spPr>
          <a:xfrm>
            <a:off x="3584448" y="1874520"/>
            <a:ext cx="22677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[2]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602736" y="2606040"/>
            <a:ext cx="22311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Expired — past end-of-life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254496" y="1691640"/>
            <a:ext cx="2633472" cy="1600200"/>
          </a:xfrm>
          <a:prstGeom prst="roundRect">
            <a:avLst>
              <a:gd name="adj" fmla="val 5714"/>
            </a:avLst>
          </a:prstGeom>
          <a:solidFill>
            <a:srgbClr val="FFFBEB"/>
          </a:solidFill>
          <a:ln/>
        </p:spPr>
      </p:sp>
      <p:sp>
        <p:nvSpPr>
          <p:cNvPr id="11" name="Text 9"/>
          <p:cNvSpPr/>
          <p:nvPr/>
        </p:nvSpPr>
        <p:spPr>
          <a:xfrm>
            <a:off x="6437376" y="1874520"/>
            <a:ext cx="22677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[5]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55664" y="2606040"/>
            <a:ext cx="22311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Warning — EOL within 12 months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9107424" y="1691640"/>
            <a:ext cx="2633472" cy="1600200"/>
          </a:xfrm>
          <a:prstGeom prst="roundRect">
            <a:avLst>
              <a:gd name="adj" fmla="val 5714"/>
            </a:avLst>
          </a:prstGeom>
          <a:solidFill>
            <a:srgbClr val="ECFDF5"/>
          </a:solidFill>
          <a:ln/>
        </p:spPr>
      </p:sp>
      <p:sp>
        <p:nvSpPr>
          <p:cNvPr id="14" name="Text 12"/>
          <p:cNvSpPr/>
          <p:nvPr/>
        </p:nvSpPr>
        <p:spPr>
          <a:xfrm>
            <a:off x="9290304" y="1874520"/>
            <a:ext cx="22677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[35]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9308592" y="2606040"/>
            <a:ext cx="22311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</a:t>
            </a:r>
            <a:endParaRPr lang="en-US" sz="115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611880"/>
          <a:ext cx="11064240" cy="914400"/>
        </p:xfrm>
        <a:graphic>
          <a:graphicData uri="http://schemas.openxmlformats.org/drawingml/2006/table">
            <a:tbl>
              <a:tblPr/>
              <a:tblGrid>
                <a:gridCol w="4572000"/>
                <a:gridCol w="2377440"/>
                <a:gridCol w="2103120"/>
                <a:gridCol w="201168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Asset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Location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EOL date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[Core switch — Rack B]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[HQ]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[2026-03-14]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DC262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Expired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[Edge firewall 01]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[Branch DC]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[2026-12-08]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Warning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[Backup NAS]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[HQ]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[2027-02-19]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Warning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 14"/>
          <p:cNvSpPr/>
          <p:nvPr/>
        </p:nvSpPr>
        <p:spPr>
          <a:xfrm>
            <a:off x="548640" y="580644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data exported from EOL Tracking — statuses recompute daily.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 LIFECYCLE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Reaching end-of-life in the next 12 months</a:t>
            </a:r>
            <a:endParaRPr lang="en-US" sz="3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737360"/>
                <a:gridCol w="3566160"/>
                <a:gridCol w="2651760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Asset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EOL date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 if unaddressed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Proposed action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[Edge firewall 01]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[2026-12-08]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[No security patches on the network edge]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[Replace — see recommendation 1]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[Backup NAS]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[2027-02-19]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[Backup platform unsupported]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[Replace in Q1]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[Hypervisor node 2]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[2027-04-30]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[Parts availability, RMA ends]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[Consolidate onto node 3]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  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  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  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  ]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1206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matters:  </a:t>
            </a:r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unsupported equipment stops receiving security patches, becomes an audit finding under most compliance frameworks, and can jeopardise cyber-insurance coverage.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Proposed for approval this quarter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64240" cy="1234440"/>
          </a:xfrm>
          <a:prstGeom prst="roundRect">
            <a:avLst>
              <a:gd name="adj" fmla="val 7407"/>
            </a:avLst>
          </a:prstGeom>
          <a:solidFill>
            <a:srgbClr val="EEF2FF"/>
          </a:solidFill>
          <a:ln/>
        </p:spPr>
      </p:sp>
      <p:sp>
        <p:nvSpPr>
          <p:cNvPr id="5" name="Shape 3"/>
          <p:cNvSpPr/>
          <p:nvPr/>
        </p:nvSpPr>
        <p:spPr>
          <a:xfrm>
            <a:off x="777240" y="2075688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0756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463040" y="1837944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[Replace edge firewall]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2221992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[Current unit reaches end-of-support in December. Like-for-like replacement plus licence.]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778240" y="18745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[€ 3,400]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778240" y="2350008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[Q4 20__]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48640" y="3108960"/>
            <a:ext cx="11064240" cy="1234440"/>
          </a:xfrm>
          <a:prstGeom prst="roundRect">
            <a:avLst>
              <a:gd name="adj" fmla="val 7407"/>
            </a:avLst>
          </a:prstGeom>
          <a:solidFill>
            <a:srgbClr val="F1F5F9"/>
          </a:solidFill>
          <a:ln/>
        </p:spPr>
      </p:sp>
      <p:sp>
        <p:nvSpPr>
          <p:cNvPr id="12" name="Shape 10"/>
          <p:cNvSpPr/>
          <p:nvPr/>
        </p:nvSpPr>
        <p:spPr>
          <a:xfrm>
            <a:off x="777240" y="3493008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3493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463040" y="3255264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[Refresh backup platform]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463040" y="3639312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[NAS reaches EOL in February; migrate to supported model with larger capacity.]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778240" y="329184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[€ 2,100]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778240" y="3767328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[Q1 20__]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48640" y="4526280"/>
            <a:ext cx="11064240" cy="1234440"/>
          </a:xfrm>
          <a:prstGeom prst="roundRect">
            <a:avLst>
              <a:gd name="adj" fmla="val 7407"/>
            </a:avLst>
          </a:prstGeom>
          <a:solidFill>
            <a:srgbClr val="F1F5F9"/>
          </a:solidFill>
          <a:ln/>
        </p:spPr>
      </p:sp>
      <p:sp>
        <p:nvSpPr>
          <p:cNvPr id="19" name="Shape 17"/>
          <p:cNvSpPr/>
          <p:nvPr/>
        </p:nvSpPr>
        <p:spPr>
          <a:xfrm>
            <a:off x="777240" y="4910328"/>
            <a:ext cx="457200" cy="457200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9103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463040" y="4672584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[Laptop refresh — wave 1]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463040" y="5056632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[8 laptops pass the 4-year mark; staggered replacement of the oldest 4.]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8778240" y="470916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[€ 4,800]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8778240" y="5184648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[Q1 20__]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next four quarters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22960" y="3035808"/>
            <a:ext cx="10515600" cy="0"/>
          </a:xfrm>
          <a:prstGeom prst="line">
            <a:avLst/>
          </a:prstGeom>
          <a:noFill/>
          <a:ln w="254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0" y="2862072"/>
            <a:ext cx="347472" cy="347472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1945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[Q4 20__]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3429000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[Firewall replacement · security review]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26280" y="2862072"/>
            <a:ext cx="347472" cy="347472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9" name="Text 7"/>
          <p:cNvSpPr/>
          <p:nvPr/>
        </p:nvSpPr>
        <p:spPr>
          <a:xfrm>
            <a:off x="3520440" y="21945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[Q1 20__]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520440" y="3429000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[Backup refresh · laptop wave 1]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7223760" y="2862072"/>
            <a:ext cx="347472" cy="347472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0" y="21945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[Q2 20__]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217920" y="3429000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[Laptop wave 2 · Wi-Fi survey]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9921240" y="2862072"/>
            <a:ext cx="347472" cy="347472"/>
          </a:xfrm>
          <a:prstGeom prst="ellipse">
            <a:avLst/>
          </a:prstGeom>
          <a:solidFill>
            <a:srgbClr val="4F46E5"/>
          </a:solidFill>
          <a:ln/>
        </p:spPr>
      </p:sp>
      <p:sp>
        <p:nvSpPr>
          <p:cNvPr id="15" name="Text 13"/>
          <p:cNvSpPr/>
          <p:nvPr/>
        </p:nvSpPr>
        <p:spPr>
          <a:xfrm>
            <a:off x="8915400" y="21945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[Q3 20__]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915400" y="3429000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[Server consolidation planning]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48640" y="512064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view:  </a:t>
            </a:r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[Total proposed spend € __ across four quarters — staggered so no single quarter exceeds € __.]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does what, by when</a:t>
            </a:r>
            <a:endParaRPr lang="en-US" sz="3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6400800"/>
                <a:gridCol w="2286000"/>
                <a:gridCol w="2377440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Action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When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[Approve firewall replacement]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[Client]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[This week]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[Schedule replacement window]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[Your MSP]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[Within 2 weeks]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[Confirm Q1 budget for backup + laptops]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[Client]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[By end of month]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[Next QBR]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[Both]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5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[Date]</a:t>
                      </a:r>
                      <a:endParaRPr lang="en-US" sz="13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4008" marR="64008" marT="64008" marB="64008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446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[Your MSP]  ×  [Client Name]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11274552" y="644652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2026-07-18T10:11:22Z</dcterms:created>
  <dcterms:modified xsi:type="dcterms:W3CDTF">2026-07-18T10:11:22Z</dcterms:modified>
</cp:coreProperties>
</file>